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8"/>
  </p:notesMasterIdLst>
  <p:sldIdLst>
    <p:sldId id="297" r:id="rId2"/>
    <p:sldId id="325" r:id="rId3"/>
    <p:sldId id="326" r:id="rId4"/>
    <p:sldId id="327" r:id="rId5"/>
    <p:sldId id="328" r:id="rId6"/>
    <p:sldId id="329" r:id="rId7"/>
    <p:sldId id="339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37" r:id="rId16"/>
    <p:sldId id="338" r:id="rId17"/>
  </p:sldIdLst>
  <p:sldSz cx="13004800" cy="9753600"/>
  <p:notesSz cx="6858000" cy="9144000"/>
  <p:embeddedFontLst>
    <p:embeddedFont>
      <p:font typeface="Helvetica Neue" panose="020B0604020202020204" charset="0"/>
      <p:regular r:id="rId19"/>
      <p:bold r:id="rId20"/>
      <p:italic r:id="rId21"/>
      <p:boldItalic r:id="rId22"/>
    </p:embeddedFont>
    <p:embeddedFont>
      <p:font typeface="Helvetica" panose="020B0604020202020204" pitchFamily="34" charset="0"/>
      <p:regular r:id="rId23"/>
      <p:bold r:id="rId24"/>
      <p:italic r:id="rId25"/>
      <p:boldItalic r:id="rId26"/>
    </p:embeddedFont>
    <p:embeddedFont>
      <p:font typeface="Gill Sans" panose="020B0604020202020204" charset="0"/>
      <p:regular r:id="rId27"/>
      <p:bold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000000"/>
          </p15:clr>
        </p15:guide>
        <p15:guide id="2" pos="4096">
          <p15:clr>
            <a:srgbClr val="000000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58" roundtripDataSignature="AMtx7mhs7CCkuXPeIibpiZDQBLpM4j0l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C5551C5-ADFC-4AE3-B3EA-037C5E628CF4}">
  <a:tblStyle styleId="{DC5551C5-ADFC-4AE3-B3EA-037C5E628CF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660"/>
  </p:normalViewPr>
  <p:slideViewPr>
    <p:cSldViewPr snapToGrid="0">
      <p:cViewPr varScale="1">
        <p:scale>
          <a:sx n="45" d="100"/>
          <a:sy n="45" d="100"/>
        </p:scale>
        <p:origin x="1352" y="48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59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8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036F11-C88B-4EE8-93BE-41D2BCE8C53D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731EE6-E5F3-49CE-A849-AA4E2EDFEC18}" type="pres">
      <dgm:prSet presAssocID="{D7036F11-C88B-4EE8-93BE-41D2BCE8C53D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0CB36EC4-EADD-413C-8580-E2E01D97E373}" type="presOf" srcId="{D7036F11-C88B-4EE8-93BE-41D2BCE8C53D}" destId="{74731EE6-E5F3-49CE-A849-AA4E2EDFEC18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" name="Google Shape;28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693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E26D1-805A-744C-8FF5-22D8C5BB936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217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Subtitle" type="title">
  <p:cSld name="Title &amp; Sub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4"/>
          <p:cNvSpPr txBox="1">
            <a:spLocks noGrp="1"/>
          </p:cNvSpPr>
          <p:nvPr>
            <p:ph type="title"/>
          </p:nvPr>
        </p:nvSpPr>
        <p:spPr>
          <a:xfrm>
            <a:off x="355600" y="2044700"/>
            <a:ext cx="12293600" cy="32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34"/>
          <p:cNvSpPr txBox="1">
            <a:spLocks noGrp="1"/>
          </p:cNvSpPr>
          <p:nvPr>
            <p:ph type="body" idx="1"/>
          </p:nvPr>
        </p:nvSpPr>
        <p:spPr>
          <a:xfrm>
            <a:off x="355600" y="5270500"/>
            <a:ext cx="12293600" cy="12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800"/>
              <a:buFont typeface="Gill Sans"/>
              <a:buNone/>
              <a:defRPr sz="3800"/>
            </a:lvl1pPr>
            <a:lvl2pPr marL="914400" lvl="1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800"/>
              <a:buFont typeface="Gill Sans"/>
              <a:buNone/>
              <a:defRPr sz="3800"/>
            </a:lvl2pPr>
            <a:lvl3pPr marL="1371600" lvl="2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800"/>
              <a:buFont typeface="Gill Sans"/>
              <a:buNone/>
              <a:defRPr sz="3800"/>
            </a:lvl3pPr>
            <a:lvl4pPr marL="1828800" lvl="3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800"/>
              <a:buFont typeface="Gill Sans"/>
              <a:buNone/>
              <a:defRPr sz="3800"/>
            </a:lvl4pPr>
            <a:lvl5pPr marL="2286000" lvl="4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800"/>
              <a:buFont typeface="Gill Sans"/>
              <a:buNone/>
              <a:defRPr sz="3800"/>
            </a:lvl5pPr>
            <a:lvl6pPr marL="2743200" lvl="5" indent="-322326" algn="l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1476"/>
              <a:buChar char="•"/>
              <a:defRPr/>
            </a:lvl6pPr>
            <a:lvl7pPr marL="3200400" lvl="6" indent="-322326" algn="l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1476"/>
              <a:buChar char="•"/>
              <a:defRPr/>
            </a:lvl7pPr>
            <a:lvl8pPr marL="3657600" lvl="7" indent="-322326" algn="l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1476"/>
              <a:buChar char="•"/>
              <a:defRPr/>
            </a:lvl8pPr>
            <a:lvl9pPr marL="4114800" lvl="8" indent="-322326" algn="l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1476"/>
              <a:buChar char="•"/>
              <a:defRPr/>
            </a:lvl9pPr>
          </a:lstStyle>
          <a:p>
            <a:endParaRPr/>
          </a:p>
        </p:txBody>
      </p:sp>
      <p:sp>
        <p:nvSpPr>
          <p:cNvPr id="12" name="Google Shape;12;p34"/>
          <p:cNvSpPr txBox="1">
            <a:spLocks noGrp="1"/>
          </p:cNvSpPr>
          <p:nvPr>
            <p:ph type="sldNum" idx="12"/>
          </p:nvPr>
        </p:nvSpPr>
        <p:spPr>
          <a:xfrm>
            <a:off x="6324599" y="9270999"/>
            <a:ext cx="342901" cy="355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64639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</a:defRPr>
            </a:lvl3pPr>
            <a:lvl4pPr>
              <a:defRPr>
                <a:solidFill>
                  <a:schemeClr val="bg2">
                    <a:lumMod val="25000"/>
                  </a:schemeClr>
                </a:solidFill>
              </a:defRPr>
            </a:lvl4pPr>
            <a:lvl5pPr>
              <a:defRPr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16784" y="8961125"/>
            <a:ext cx="2926080" cy="584006"/>
          </a:xfrm>
          <a:prstGeom prst="rect">
            <a:avLst/>
          </a:prstGeom>
        </p:spPr>
        <p:txBody>
          <a:bodyPr/>
          <a:lstStyle>
            <a:lvl1pPr>
              <a:defRPr sz="1564">
                <a:solidFill>
                  <a:srgbClr val="4C717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err="1" smtClean="0"/>
              <a:t>Inspirepartnership.co.uk</a:t>
            </a:r>
            <a:endParaRPr lang="en-US" dirty="0" smtClean="0"/>
          </a:p>
          <a:p>
            <a:r>
              <a:rPr lang="en-US" dirty="0" smtClean="0"/>
              <a:t>@</a:t>
            </a:r>
            <a:r>
              <a:rPr lang="en-US" dirty="0" err="1" smtClean="0"/>
              <a:t>InspireSELondon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2437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>
            <a:spLocks noGrp="1"/>
          </p:cNvSpPr>
          <p:nvPr>
            <p:ph type="title"/>
          </p:nvPr>
        </p:nvSpPr>
        <p:spPr>
          <a:xfrm>
            <a:off x="355600" y="254000"/>
            <a:ext cx="12293600" cy="24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7200"/>
              <a:buFont typeface="Gill Sans"/>
              <a:buNone/>
              <a:defRPr sz="72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7200"/>
              <a:buFont typeface="Gill Sans"/>
              <a:buNone/>
              <a:defRPr sz="72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7200"/>
              <a:buFont typeface="Gill Sans"/>
              <a:buNone/>
              <a:defRPr sz="72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7200"/>
              <a:buFont typeface="Gill Sans"/>
              <a:buNone/>
              <a:defRPr sz="72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7200"/>
              <a:buFont typeface="Gill Sans"/>
              <a:buNone/>
              <a:defRPr sz="72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7200"/>
              <a:buFont typeface="Gill Sans"/>
              <a:buNone/>
              <a:defRPr sz="72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7200"/>
              <a:buFont typeface="Gill Sans"/>
              <a:buNone/>
              <a:defRPr sz="72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7200"/>
              <a:buFont typeface="Gill Sans"/>
              <a:buNone/>
              <a:defRPr sz="72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7200"/>
              <a:buFont typeface="Gill Sans"/>
              <a:buNone/>
              <a:defRPr sz="72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7" name="Google Shape;7;p33"/>
          <p:cNvSpPr txBox="1">
            <a:spLocks noGrp="1"/>
          </p:cNvSpPr>
          <p:nvPr>
            <p:ph type="body" idx="1"/>
          </p:nvPr>
        </p:nvSpPr>
        <p:spPr>
          <a:xfrm>
            <a:off x="355600" y="2730500"/>
            <a:ext cx="12293600" cy="629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rmAutofit/>
          </a:bodyPr>
          <a:lstStyle>
            <a:lvl1pPr marL="457200" marR="0" lvl="0" indent="-468122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3772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468122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3772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468122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3772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468122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3772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468122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3772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468122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3772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468122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3772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468122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3772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468121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3772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33"/>
          <p:cNvSpPr txBox="1">
            <a:spLocks noGrp="1"/>
          </p:cNvSpPr>
          <p:nvPr>
            <p:ph type="sldNum" idx="12"/>
          </p:nvPr>
        </p:nvSpPr>
        <p:spPr>
          <a:xfrm>
            <a:off x="6324599" y="9270999"/>
            <a:ext cx="342901" cy="355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sp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1800"/>
              <a:buFont typeface="Gill Sans"/>
              <a:buNone/>
              <a:defRPr sz="1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4" r:id="rId1"/>
    <p:sldLayoutId id="2147483656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mailto:Hsmith@rockliffemanor.greenwich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Google Shape;30;p1"/>
          <p:cNvCxnSpPr/>
          <p:nvPr/>
        </p:nvCxnSpPr>
        <p:spPr>
          <a:xfrm>
            <a:off x="4355" y="7814733"/>
            <a:ext cx="12996089" cy="1"/>
          </a:xfrm>
          <a:prstGeom prst="straightConnector1">
            <a:avLst/>
          </a:prstGeom>
          <a:noFill/>
          <a:ln w="25400" cap="flat" cmpd="sng">
            <a:solidFill>
              <a:srgbClr val="7889A0">
                <a:alpha val="67843"/>
              </a:srgbClr>
            </a:solidFill>
            <a:prstDash val="solid"/>
            <a:miter lim="400000"/>
            <a:headEnd type="none" w="sm" len="sm"/>
            <a:tailEnd type="none" w="sm" len="sm"/>
          </a:ln>
        </p:spPr>
      </p:cxnSp>
      <p:pic>
        <p:nvPicPr>
          <p:cNvPr id="33" name="Google Shape;3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28802" y="1593222"/>
            <a:ext cx="6100960" cy="31788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Subtitle 1"/>
          <p:cNvSpPr txBox="1">
            <a:spLocks/>
          </p:cNvSpPr>
          <p:nvPr/>
        </p:nvSpPr>
        <p:spPr>
          <a:xfrm>
            <a:off x="305936" y="6031280"/>
            <a:ext cx="12501563" cy="1894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800"/>
              <a:buFont typeface="Gill Sans"/>
              <a:buNone/>
              <a:defRPr sz="3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800"/>
              <a:buFont typeface="Gill Sans"/>
              <a:buNone/>
              <a:defRPr sz="3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800"/>
              <a:buFont typeface="Gill Sans"/>
              <a:buNone/>
              <a:defRPr sz="3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800"/>
              <a:buFont typeface="Gill Sans"/>
              <a:buNone/>
              <a:defRPr sz="3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800"/>
              <a:buFont typeface="Gill Sans"/>
              <a:buNone/>
              <a:defRPr sz="38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22326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1476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22326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1476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22326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1476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22326" algn="l" rtl="0">
              <a:lnSpc>
                <a:spcPct val="120000"/>
              </a:lnSpc>
              <a:spcBef>
                <a:spcPts val="4600"/>
              </a:spcBef>
              <a:spcAft>
                <a:spcPts val="0"/>
              </a:spcAft>
              <a:buClr>
                <a:srgbClr val="535353"/>
              </a:buClr>
              <a:buSzPts val="1476"/>
              <a:buFont typeface="Gill Sans"/>
              <a:buChar char="•"/>
              <a:defRPr sz="4600" b="0" i="0" u="none" strike="noStrike" cap="none">
                <a:solidFill>
                  <a:srgbClr val="535353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r>
              <a:rPr lang="en-US" dirty="0" smtClean="0"/>
              <a:t>Key stage 1 Transition Meeting </a:t>
            </a:r>
          </a:p>
          <a:p>
            <a:r>
              <a:rPr lang="en-US" dirty="0" err="1" smtClean="0"/>
              <a:t>Mrs</a:t>
            </a:r>
            <a:r>
              <a:rPr lang="en-US" dirty="0" smtClean="0"/>
              <a:t> Aliaj </a:t>
            </a:r>
            <a:r>
              <a:rPr lang="en-US" dirty="0"/>
              <a:t> </a:t>
            </a:r>
            <a:r>
              <a:rPr lang="en-US" dirty="0" smtClean="0"/>
              <a:t>and  </a:t>
            </a:r>
            <a:r>
              <a:rPr lang="en-US" dirty="0" err="1" smtClean="0"/>
              <a:t>Mr</a:t>
            </a:r>
            <a:r>
              <a:rPr lang="en-US" dirty="0" smtClean="0"/>
              <a:t> </a:t>
            </a:r>
            <a:r>
              <a:rPr lang="en-US" dirty="0" err="1" smtClean="0"/>
              <a:t>Harracksingh</a:t>
            </a:r>
            <a:r>
              <a:rPr lang="en-US" dirty="0" smtClean="0"/>
              <a:t> </a:t>
            </a:r>
            <a:endParaRPr lang="en-US" dirty="0" smtClean="0"/>
          </a:p>
          <a:p>
            <a:r>
              <a:rPr lang="en-US" dirty="0" smtClean="0"/>
              <a:t>5</a:t>
            </a:r>
            <a:r>
              <a:rPr lang="en-US" baseline="30000" dirty="0" smtClean="0"/>
              <a:t>th</a:t>
            </a:r>
            <a:r>
              <a:rPr lang="en-US" dirty="0" smtClean="0"/>
              <a:t> July 2022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685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Session Aims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2144712"/>
            <a:ext cx="12293600" cy="6299200"/>
          </a:xfrm>
        </p:spPr>
        <p:txBody>
          <a:bodyPr>
            <a:noAutofit/>
          </a:bodyPr>
          <a:lstStyle/>
          <a:p>
            <a:pPr marL="432000">
              <a:lnSpc>
                <a:spcPct val="100000"/>
              </a:lnSpc>
              <a:spcBef>
                <a:spcPts val="1800"/>
              </a:spcBef>
            </a:pPr>
            <a:r>
              <a:rPr lang="en-GB" sz="3600" dirty="0"/>
              <a:t>The Early Years curriculum’s transition to the National Curriculum </a:t>
            </a:r>
            <a:endParaRPr lang="en-GB" sz="3600" dirty="0" smtClean="0"/>
          </a:p>
          <a:p>
            <a:pPr marL="432000">
              <a:lnSpc>
                <a:spcPct val="100000"/>
              </a:lnSpc>
              <a:spcBef>
                <a:spcPts val="1800"/>
              </a:spcBef>
            </a:pPr>
            <a:r>
              <a:rPr lang="en-GB" sz="3600" dirty="0" smtClean="0"/>
              <a:t> </a:t>
            </a:r>
            <a:r>
              <a:rPr lang="en-GB" sz="3600" dirty="0"/>
              <a:t>The differences between Reception and Year 1 </a:t>
            </a:r>
            <a:endParaRPr lang="en-GB" sz="3600" dirty="0" smtClean="0"/>
          </a:p>
          <a:p>
            <a:pPr marL="432000">
              <a:lnSpc>
                <a:spcPct val="100000"/>
              </a:lnSpc>
              <a:spcBef>
                <a:spcPts val="1800"/>
              </a:spcBef>
            </a:pPr>
            <a:r>
              <a:rPr lang="en-GB" sz="3600" dirty="0" smtClean="0"/>
              <a:t>How </a:t>
            </a:r>
            <a:r>
              <a:rPr lang="en-GB" sz="3600" dirty="0"/>
              <a:t>we prepare the </a:t>
            </a:r>
            <a:r>
              <a:rPr lang="en-GB" sz="3600" dirty="0" smtClean="0"/>
              <a:t>children</a:t>
            </a:r>
          </a:p>
          <a:p>
            <a:pPr marL="432000">
              <a:lnSpc>
                <a:spcPct val="100000"/>
              </a:lnSpc>
              <a:spcBef>
                <a:spcPts val="1800"/>
              </a:spcBef>
            </a:pPr>
            <a:r>
              <a:rPr lang="en-GB" sz="3600" dirty="0" smtClean="0"/>
              <a:t> </a:t>
            </a:r>
            <a:r>
              <a:rPr lang="en-GB" sz="3600" dirty="0"/>
              <a:t>How you can prepare your child </a:t>
            </a:r>
            <a:endParaRPr lang="en-GB" sz="3600" dirty="0" smtClean="0"/>
          </a:p>
          <a:p>
            <a:pPr marL="432000">
              <a:lnSpc>
                <a:spcPct val="100000"/>
              </a:lnSpc>
              <a:spcBef>
                <a:spcPts val="1800"/>
              </a:spcBef>
            </a:pPr>
            <a:r>
              <a:rPr lang="en-GB" sz="3600" dirty="0" smtClean="0"/>
              <a:t>Concerns</a:t>
            </a:r>
          </a:p>
          <a:p>
            <a:pPr marL="432000">
              <a:lnSpc>
                <a:spcPct val="100000"/>
              </a:lnSpc>
              <a:spcBef>
                <a:spcPts val="1800"/>
              </a:spcBef>
            </a:pPr>
            <a:r>
              <a:rPr lang="en-GB" sz="3600" dirty="0" smtClean="0"/>
              <a:t>Expectations </a:t>
            </a:r>
          </a:p>
          <a:p>
            <a:pPr marL="432000">
              <a:lnSpc>
                <a:spcPct val="100000"/>
              </a:lnSpc>
              <a:spcBef>
                <a:spcPts val="1800"/>
              </a:spcBef>
            </a:pPr>
            <a:r>
              <a:rPr lang="en-GB" sz="3600" dirty="0" smtClean="0"/>
              <a:t>Questions</a:t>
            </a:r>
            <a:r>
              <a:rPr lang="en-GB" sz="3600" dirty="0"/>
              <a:t>?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2897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600" y="-274638"/>
            <a:ext cx="12293600" cy="2438400"/>
          </a:xfrm>
        </p:spPr>
        <p:txBody>
          <a:bodyPr/>
          <a:lstStyle/>
          <a:p>
            <a:r>
              <a:rPr lang="en-GB" dirty="0" smtClean="0"/>
              <a:t>What is ‘school readiness’?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550" y="1480045"/>
            <a:ext cx="11800650" cy="743535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GB" sz="3200" dirty="0"/>
              <a:t>It is generally acknowledged that ‘school ready’ is about more than </a:t>
            </a:r>
            <a:r>
              <a:rPr lang="en-GB" sz="3200" dirty="0" smtClean="0"/>
              <a:t>reading, writing </a:t>
            </a:r>
            <a:r>
              <a:rPr lang="en-GB" sz="3200" dirty="0"/>
              <a:t>and mathematics.  </a:t>
            </a:r>
            <a:r>
              <a:rPr lang="en-GB" sz="3200" dirty="0" smtClean="0"/>
              <a:t>Most </a:t>
            </a:r>
            <a:r>
              <a:rPr lang="en-GB" sz="3200" dirty="0"/>
              <a:t>Reception teachers would use a similar </a:t>
            </a:r>
            <a:r>
              <a:rPr lang="en-GB" sz="3200" dirty="0" smtClean="0"/>
              <a:t>definition as </a:t>
            </a:r>
            <a:r>
              <a:rPr lang="en-GB" sz="3200" dirty="0"/>
              <a:t>the bullet points below</a:t>
            </a:r>
            <a:r>
              <a:rPr lang="en-GB" sz="3200" dirty="0" smtClean="0"/>
              <a:t>: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endParaRPr lang="en-GB" sz="3200" dirty="0"/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GB" sz="3200" u="sng" dirty="0"/>
              <a:t>School ready children: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GB" sz="3200" dirty="0" smtClean="0"/>
              <a:t>have </a:t>
            </a:r>
            <a:r>
              <a:rPr lang="en-GB" sz="3200" dirty="0"/>
              <a:t>strong social </a:t>
            </a:r>
            <a:r>
              <a:rPr lang="en-GB" sz="3200" dirty="0" smtClean="0"/>
              <a:t>skills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GB" sz="3200" dirty="0" smtClean="0"/>
              <a:t>can </a:t>
            </a:r>
            <a:r>
              <a:rPr lang="en-GB" sz="3200" dirty="0"/>
              <a:t>cope emotionally with being separated from their parents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GB" sz="3200" dirty="0" smtClean="0"/>
              <a:t>are </a:t>
            </a:r>
            <a:r>
              <a:rPr lang="en-GB" sz="3200" dirty="0"/>
              <a:t>relatively independent in their own personal care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GB" sz="3200" dirty="0" smtClean="0"/>
              <a:t>have </a:t>
            </a:r>
            <a:r>
              <a:rPr lang="en-GB" sz="3200" dirty="0"/>
              <a:t>a curiosity about the world and a desire to learn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GB" sz="3200" dirty="0" smtClean="0"/>
              <a:t>have </a:t>
            </a:r>
            <a:r>
              <a:rPr lang="en-GB" sz="3200" dirty="0"/>
              <a:t>a firm grounding in the key skills of communication, language, </a:t>
            </a:r>
            <a:r>
              <a:rPr lang="en-GB" sz="3200" dirty="0" smtClean="0"/>
              <a:t>literacy and </a:t>
            </a:r>
            <a:r>
              <a:rPr lang="en-GB" sz="3200" dirty="0"/>
              <a:t>mathematics. </a:t>
            </a:r>
          </a:p>
        </p:txBody>
      </p:sp>
    </p:spTree>
    <p:extLst>
      <p:ext uri="{BB962C8B-B14F-4D97-AF65-F5344CB8AC3E}">
        <p14:creationId xmlns:p14="http://schemas.microsoft.com/office/powerpoint/2010/main" val="151897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112" y="0"/>
            <a:ext cx="12293600" cy="2438400"/>
          </a:xfrm>
        </p:spPr>
        <p:txBody>
          <a:bodyPr/>
          <a:lstStyle/>
          <a:p>
            <a:r>
              <a:rPr lang="en-GB" dirty="0" smtClean="0"/>
              <a:t>EYFS Curriculum 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641210" y="2264552"/>
          <a:ext cx="11801405" cy="6520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31838" t="24933" r="38773" b="24592"/>
          <a:stretch/>
        </p:blipFill>
        <p:spPr>
          <a:xfrm>
            <a:off x="1671638" y="1793630"/>
            <a:ext cx="10115550" cy="763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9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Curriculum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8761" t="24802" r="32162" b="29869"/>
          <a:stretch/>
        </p:blipFill>
        <p:spPr>
          <a:xfrm>
            <a:off x="926099" y="2226580"/>
            <a:ext cx="10376835" cy="676750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6099" y="2226580"/>
            <a:ext cx="4177298" cy="807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991"/>
          </a:p>
        </p:txBody>
      </p:sp>
      <p:sp>
        <p:nvSpPr>
          <p:cNvPr id="6" name="Rectangle 5"/>
          <p:cNvSpPr/>
          <p:nvPr/>
        </p:nvSpPr>
        <p:spPr>
          <a:xfrm>
            <a:off x="926099" y="7229475"/>
            <a:ext cx="2069408" cy="17646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991"/>
          </a:p>
        </p:txBody>
      </p:sp>
    </p:spTree>
    <p:extLst>
      <p:ext uri="{BB962C8B-B14F-4D97-AF65-F5344CB8AC3E}">
        <p14:creationId xmlns:p14="http://schemas.microsoft.com/office/powerpoint/2010/main" val="257821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5042"/>
            <a:ext cx="12796078" cy="143933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Differences </a:t>
            </a:r>
            <a:r>
              <a:rPr lang="en-US" sz="6700" dirty="0" smtClean="0"/>
              <a:t>between </a:t>
            </a:r>
            <a:r>
              <a:rPr lang="en-US" sz="6700" b="1" u="sng" dirty="0" smtClean="0">
                <a:solidFill>
                  <a:srgbClr val="0070C0"/>
                </a:solidFill>
              </a:rPr>
              <a:t>Reception</a:t>
            </a:r>
            <a:r>
              <a:rPr lang="en-US" sz="6700" dirty="0" smtClean="0"/>
              <a:t> </a:t>
            </a:r>
            <a:br>
              <a:rPr lang="en-US" sz="6700" dirty="0" smtClean="0"/>
            </a:br>
            <a:r>
              <a:rPr lang="en-US" sz="6700" dirty="0" smtClean="0"/>
              <a:t>and </a:t>
            </a:r>
            <a:r>
              <a:rPr lang="en-US" sz="6700" b="1" u="sng" dirty="0" smtClean="0">
                <a:solidFill>
                  <a:srgbClr val="00B050"/>
                </a:solidFill>
              </a:rPr>
              <a:t>Year 1  </a:t>
            </a:r>
            <a:endParaRPr lang="en-US" sz="4400" b="1" u="sng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714" y="2614503"/>
            <a:ext cx="12507086" cy="6521216"/>
          </a:xfrm>
        </p:spPr>
        <p:txBody>
          <a:bodyPr>
            <a:noAutofit/>
          </a:bodyPr>
          <a:lstStyle/>
          <a:p>
            <a:pPr marL="812787" indent="-812787">
              <a:spcBef>
                <a:spcPts val="1800"/>
              </a:spcBef>
              <a:buSzPct val="150000"/>
            </a:pPr>
            <a:r>
              <a:rPr lang="en-GB" sz="2400" b="1" dirty="0">
                <a:solidFill>
                  <a:srgbClr val="0070C0"/>
                </a:solidFill>
              </a:rPr>
              <a:t>The principle of </a:t>
            </a:r>
            <a:r>
              <a:rPr lang="en-GB" sz="2400" b="1" dirty="0" smtClean="0">
                <a:solidFill>
                  <a:srgbClr val="0070C0"/>
                </a:solidFill>
              </a:rPr>
              <a:t>Early </a:t>
            </a:r>
            <a:r>
              <a:rPr lang="en-GB" sz="2400" b="1" dirty="0">
                <a:solidFill>
                  <a:srgbClr val="0070C0"/>
                </a:solidFill>
              </a:rPr>
              <a:t>Years is learning through play. </a:t>
            </a:r>
            <a:r>
              <a:rPr lang="en-GB" sz="2400" b="1" dirty="0" smtClean="0">
                <a:solidFill>
                  <a:srgbClr val="0070C0"/>
                </a:solidFill>
              </a:rPr>
              <a:t>In </a:t>
            </a:r>
            <a:r>
              <a:rPr lang="en-GB" sz="2400" b="1" dirty="0">
                <a:solidFill>
                  <a:srgbClr val="0070C0"/>
                </a:solidFill>
              </a:rPr>
              <a:t>play children link different elements of their </a:t>
            </a:r>
            <a:r>
              <a:rPr lang="en-GB" sz="2400" b="1" dirty="0" smtClean="0">
                <a:solidFill>
                  <a:srgbClr val="0070C0"/>
                </a:solidFill>
              </a:rPr>
              <a:t>knowledge.</a:t>
            </a:r>
          </a:p>
          <a:p>
            <a:pPr marL="812787" indent="-812787">
              <a:spcBef>
                <a:spcPts val="1800"/>
              </a:spcBef>
              <a:buSzPct val="150000"/>
            </a:pPr>
            <a:r>
              <a:rPr lang="en-GB" sz="2400" b="1" dirty="0" smtClean="0">
                <a:solidFill>
                  <a:srgbClr val="0070C0"/>
                </a:solidFill>
              </a:rPr>
              <a:t>Each </a:t>
            </a:r>
            <a:r>
              <a:rPr lang="en-GB" sz="2400" b="1" dirty="0">
                <a:solidFill>
                  <a:srgbClr val="0070C0"/>
                </a:solidFill>
              </a:rPr>
              <a:t>child is unique and we support their individual approaches to learning and problem solving</a:t>
            </a:r>
            <a:r>
              <a:rPr lang="en-GB" sz="2400" b="1" dirty="0" smtClean="0">
                <a:solidFill>
                  <a:srgbClr val="0070C0"/>
                </a:solidFill>
              </a:rPr>
              <a:t>.</a:t>
            </a:r>
          </a:p>
          <a:p>
            <a:pPr marL="812787" indent="-812787">
              <a:spcBef>
                <a:spcPts val="1800"/>
              </a:spcBef>
              <a:buSzPct val="150000"/>
            </a:pPr>
            <a:r>
              <a:rPr lang="en-GB" sz="2400" b="1" dirty="0" smtClean="0">
                <a:solidFill>
                  <a:srgbClr val="0070C0"/>
                </a:solidFill>
              </a:rPr>
              <a:t> Children </a:t>
            </a:r>
            <a:r>
              <a:rPr lang="en-GB" sz="2400" b="1" dirty="0">
                <a:solidFill>
                  <a:srgbClr val="0070C0"/>
                </a:solidFill>
              </a:rPr>
              <a:t>are encouraged to be independent in their choices of activities and resources. </a:t>
            </a:r>
          </a:p>
          <a:p>
            <a:pPr marL="812787" indent="-812787">
              <a:spcBef>
                <a:spcPts val="1800"/>
              </a:spcBef>
              <a:buSzPct val="150000"/>
            </a:pPr>
            <a:r>
              <a:rPr lang="en-GB" sz="2400" b="1" dirty="0" smtClean="0">
                <a:solidFill>
                  <a:srgbClr val="00B050"/>
                </a:solidFill>
              </a:rPr>
              <a:t>The </a:t>
            </a:r>
            <a:r>
              <a:rPr lang="en-GB" sz="2400" b="1" dirty="0">
                <a:solidFill>
                  <a:srgbClr val="00B050"/>
                </a:solidFill>
              </a:rPr>
              <a:t>children’s day is more structured with a distinct separation between play and </a:t>
            </a:r>
            <a:r>
              <a:rPr lang="en-GB" sz="2400" b="1" dirty="0" smtClean="0">
                <a:solidFill>
                  <a:srgbClr val="00B050"/>
                </a:solidFill>
              </a:rPr>
              <a:t>learning.</a:t>
            </a:r>
          </a:p>
          <a:p>
            <a:pPr marL="812787" indent="-812787">
              <a:spcBef>
                <a:spcPts val="1800"/>
              </a:spcBef>
              <a:buSzPct val="150000"/>
            </a:pPr>
            <a:r>
              <a:rPr lang="en-GB" sz="2400" b="1" dirty="0" smtClean="0">
                <a:solidFill>
                  <a:srgbClr val="00B050"/>
                </a:solidFill>
              </a:rPr>
              <a:t>Children’s </a:t>
            </a:r>
            <a:r>
              <a:rPr lang="en-GB" sz="2400" b="1" dirty="0">
                <a:solidFill>
                  <a:srgbClr val="00B050"/>
                </a:solidFill>
              </a:rPr>
              <a:t>learning is compartmentalised into clear subjects</a:t>
            </a:r>
            <a:r>
              <a:rPr lang="en-GB" sz="2400" b="1" dirty="0" smtClean="0">
                <a:solidFill>
                  <a:srgbClr val="00B050"/>
                </a:solidFill>
              </a:rPr>
              <a:t>.</a:t>
            </a:r>
          </a:p>
          <a:p>
            <a:pPr marL="812787" indent="-812787">
              <a:spcBef>
                <a:spcPts val="1800"/>
              </a:spcBef>
              <a:buSzPct val="150000"/>
            </a:pPr>
            <a:r>
              <a:rPr lang="en-GB" sz="2400" b="1" dirty="0" smtClean="0">
                <a:solidFill>
                  <a:srgbClr val="00B050"/>
                </a:solidFill>
              </a:rPr>
              <a:t> </a:t>
            </a:r>
            <a:r>
              <a:rPr lang="en-GB" sz="2400" b="1" dirty="0">
                <a:solidFill>
                  <a:srgbClr val="00B050"/>
                </a:solidFill>
              </a:rPr>
              <a:t>Children are expected to sit for longer periods. </a:t>
            </a:r>
          </a:p>
          <a:p>
            <a:pPr marL="812787" indent="-812787">
              <a:spcBef>
                <a:spcPts val="1800"/>
              </a:spcBef>
              <a:buSzPct val="150000"/>
            </a:pPr>
            <a:r>
              <a:rPr lang="en-GB" sz="2400" b="1" dirty="0" smtClean="0">
                <a:solidFill>
                  <a:srgbClr val="00B050"/>
                </a:solidFill>
              </a:rPr>
              <a:t>Children </a:t>
            </a:r>
            <a:r>
              <a:rPr lang="en-GB" sz="2400" b="1" dirty="0">
                <a:solidFill>
                  <a:srgbClr val="00B050"/>
                </a:solidFill>
              </a:rPr>
              <a:t>have less choice in deciding how they learn. </a:t>
            </a:r>
          </a:p>
          <a:p>
            <a:pPr marL="812787" indent="-812787">
              <a:spcBef>
                <a:spcPts val="1800"/>
              </a:spcBef>
              <a:buSzPct val="150000"/>
            </a:pPr>
            <a:r>
              <a:rPr lang="en-GB" sz="2400" b="1" dirty="0" smtClean="0">
                <a:solidFill>
                  <a:srgbClr val="00B050"/>
                </a:solidFill>
              </a:rPr>
              <a:t>No </a:t>
            </a:r>
            <a:r>
              <a:rPr lang="en-GB" sz="2400" b="1" dirty="0">
                <a:solidFill>
                  <a:srgbClr val="00B050"/>
                </a:solidFill>
              </a:rPr>
              <a:t>continuous provision for outdoor learning</a:t>
            </a:r>
            <a:endParaRPr lang="en-US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1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834" y="1168269"/>
            <a:ext cx="12316369" cy="6689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2009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we prepare the children for Transition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2301875"/>
            <a:ext cx="12293600" cy="6299200"/>
          </a:xfrm>
        </p:spPr>
        <p:txBody>
          <a:bodyPr>
            <a:normAutofit fontScale="70000" lnSpcReduction="20000"/>
          </a:bodyPr>
          <a:lstStyle/>
          <a:p>
            <a:pPr marL="406394" indent="-406394"/>
            <a:r>
              <a:rPr lang="en-GB" dirty="0"/>
              <a:t>A process, not an event. </a:t>
            </a:r>
          </a:p>
          <a:p>
            <a:pPr marL="406394" indent="-406394"/>
            <a:r>
              <a:rPr lang="en-GB" dirty="0"/>
              <a:t>Planned for and discussed with children, staff and parents </a:t>
            </a:r>
            <a:r>
              <a:rPr lang="en-GB" dirty="0" smtClean="0"/>
              <a:t>(</a:t>
            </a:r>
            <a:r>
              <a:rPr lang="en-GB" dirty="0"/>
              <a:t>parent meeting, teacher handover meeting and observations of children in reception setting, children visiting Y1 and having </a:t>
            </a:r>
            <a:r>
              <a:rPr lang="en-GB" dirty="0" smtClean="0"/>
              <a:t>discussions</a:t>
            </a:r>
            <a:r>
              <a:rPr lang="en-GB" sz="4551" dirty="0"/>
              <a:t>)</a:t>
            </a:r>
          </a:p>
          <a:p>
            <a:pPr marL="406394" indent="-406394"/>
            <a:r>
              <a:rPr lang="en-GB" dirty="0" smtClean="0"/>
              <a:t>There </a:t>
            </a:r>
            <a:r>
              <a:rPr lang="en-GB" dirty="0"/>
              <a:t>will be more whole class learning time but gradually increased. Children will still have access to outside space and particularly in the afternoons more of a free flow structure with enquiry based activities initially. </a:t>
            </a:r>
          </a:p>
        </p:txBody>
      </p:sp>
    </p:spTree>
    <p:extLst>
      <p:ext uri="{BB962C8B-B14F-4D97-AF65-F5344CB8AC3E}">
        <p14:creationId xmlns:p14="http://schemas.microsoft.com/office/powerpoint/2010/main" val="344363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9888" y="1587500"/>
            <a:ext cx="12293600" cy="6299200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en-GB" b="1" i="1" dirty="0">
                <a:solidFill>
                  <a:srgbClr val="00B050"/>
                </a:solidFill>
              </a:rPr>
              <a:t>‘</a:t>
            </a:r>
            <a:r>
              <a:rPr lang="en-GB" sz="14400" b="1" i="1" dirty="0">
                <a:solidFill>
                  <a:srgbClr val="00B050"/>
                </a:solidFill>
              </a:rPr>
              <a:t>Getting children to sit down on a seat in </a:t>
            </a:r>
            <a:r>
              <a:rPr lang="en-GB" sz="14400" b="1" i="1" dirty="0" smtClean="0">
                <a:solidFill>
                  <a:srgbClr val="00B050"/>
                </a:solidFill>
              </a:rPr>
              <a:t>Key </a:t>
            </a:r>
            <a:r>
              <a:rPr lang="en-GB" sz="14400" b="1" i="1" dirty="0">
                <a:solidFill>
                  <a:srgbClr val="00B050"/>
                </a:solidFill>
              </a:rPr>
              <a:t>S</a:t>
            </a:r>
            <a:r>
              <a:rPr lang="en-GB" sz="14400" b="1" i="1" dirty="0" smtClean="0">
                <a:solidFill>
                  <a:srgbClr val="00B050"/>
                </a:solidFill>
              </a:rPr>
              <a:t>tage </a:t>
            </a:r>
            <a:r>
              <a:rPr lang="en-GB" sz="14400" b="1" i="1" dirty="0">
                <a:solidFill>
                  <a:srgbClr val="00B050"/>
                </a:solidFill>
              </a:rPr>
              <a:t>1</a:t>
            </a:r>
            <a:r>
              <a:rPr lang="en-GB" sz="14400" b="1" i="1" dirty="0" smtClean="0">
                <a:solidFill>
                  <a:srgbClr val="00B050"/>
                </a:solidFill>
              </a:rPr>
              <a:t> </a:t>
            </a:r>
            <a:r>
              <a:rPr lang="en-GB" sz="14400" b="1" i="1" dirty="0">
                <a:solidFill>
                  <a:srgbClr val="00B050"/>
                </a:solidFill>
              </a:rPr>
              <a:t>is not a problem. But what we need to ensure is that the children are interested and excited about their learning, the children need to feel involved in what is taking place and have a level of expectation about what will happen next.’</a:t>
            </a:r>
          </a:p>
          <a:p>
            <a:endParaRPr lang="en-GB" sz="7200" dirty="0"/>
          </a:p>
          <a:p>
            <a:pPr marL="487672" indent="-487672"/>
            <a:r>
              <a:rPr lang="en-GB" sz="12800" dirty="0" smtClean="0"/>
              <a:t>Exciting curriculum to ensure engagement and motivation</a:t>
            </a:r>
          </a:p>
          <a:p>
            <a:pPr marL="487672" indent="-487672"/>
            <a:r>
              <a:rPr lang="en-GB" sz="12800" dirty="0" smtClean="0"/>
              <a:t>Core text approach with hooks</a:t>
            </a:r>
          </a:p>
          <a:p>
            <a:pPr marL="487672" indent="-487672"/>
            <a:r>
              <a:rPr lang="en-GB" sz="12800" dirty="0" smtClean="0"/>
              <a:t>Practical, fun activities- drama, use of tangible resources, exploration, enquiry, collaboration, outdoor learning, visits and events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819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you can help support the transition: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3216275"/>
            <a:ext cx="12293600" cy="6299200"/>
          </a:xfrm>
        </p:spPr>
        <p:txBody>
          <a:bodyPr>
            <a:normAutofit fontScale="47500" lnSpcReduction="20000"/>
          </a:bodyPr>
          <a:lstStyle/>
          <a:p>
            <a:pPr marL="406394" indent="-406394">
              <a:spcBef>
                <a:spcPts val="1200"/>
              </a:spcBef>
            </a:pPr>
            <a:r>
              <a:rPr lang="en-GB" sz="6700" dirty="0"/>
              <a:t>Keep us informed of any concerns or information that may affect your child’s learning and behaviour at school</a:t>
            </a:r>
          </a:p>
          <a:p>
            <a:pPr marL="406394" indent="-406394">
              <a:spcBef>
                <a:spcPts val="1200"/>
              </a:spcBef>
            </a:pPr>
            <a:r>
              <a:rPr lang="en-GB" sz="6700" dirty="0"/>
              <a:t>Talk to you child over the summer about the transition and what they can expect in September.</a:t>
            </a:r>
          </a:p>
          <a:p>
            <a:pPr marL="406394" indent="-406394">
              <a:spcBef>
                <a:spcPts val="1200"/>
              </a:spcBef>
            </a:pPr>
            <a:r>
              <a:rPr lang="en-GB" sz="6700" dirty="0"/>
              <a:t>Continue to develop independence with: getting dressed/undressed for PE, toileting, washing hands.</a:t>
            </a:r>
          </a:p>
          <a:p>
            <a:pPr marL="406394" indent="-406394">
              <a:spcBef>
                <a:spcPts val="1200"/>
              </a:spcBef>
            </a:pPr>
            <a:r>
              <a:rPr lang="en-GB" sz="6700" dirty="0"/>
              <a:t>Read on a daily basis with your child. </a:t>
            </a:r>
          </a:p>
          <a:p>
            <a:pPr marL="406394" indent="-406394">
              <a:spcBef>
                <a:spcPts val="1200"/>
              </a:spcBef>
            </a:pPr>
            <a:r>
              <a:rPr lang="en-GB" sz="6700" dirty="0"/>
              <a:t>Keep up number work (counting, simple addition/subtraction) and phonics (through reading, recognition of sounds and writing some simple sentences</a:t>
            </a:r>
            <a:r>
              <a:rPr lang="en-GB" dirty="0"/>
              <a:t>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552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Parental concerns: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Toilet </a:t>
            </a:r>
            <a:r>
              <a:rPr lang="en-GB" dirty="0" smtClean="0"/>
              <a:t>times</a:t>
            </a:r>
          </a:p>
          <a:p>
            <a:r>
              <a:rPr lang="en-GB" dirty="0" smtClean="0"/>
              <a:t>No </a:t>
            </a:r>
            <a:r>
              <a:rPr lang="en-GB" dirty="0"/>
              <a:t>more outdoor learning </a:t>
            </a:r>
          </a:p>
          <a:p>
            <a:r>
              <a:rPr lang="en-GB" dirty="0" smtClean="0"/>
              <a:t>Less </a:t>
            </a:r>
            <a:r>
              <a:rPr lang="en-GB" dirty="0"/>
              <a:t>support for my child during class </a:t>
            </a:r>
          </a:p>
          <a:p>
            <a:r>
              <a:rPr lang="en-GB" dirty="0" smtClean="0"/>
              <a:t>Harder </a:t>
            </a:r>
            <a:r>
              <a:rPr lang="en-GB" dirty="0"/>
              <a:t>work</a:t>
            </a:r>
          </a:p>
        </p:txBody>
      </p:sp>
    </p:spTree>
    <p:extLst>
      <p:ext uri="{BB962C8B-B14F-4D97-AF65-F5344CB8AC3E}">
        <p14:creationId xmlns:p14="http://schemas.microsoft.com/office/powerpoint/2010/main" val="330849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Children’s concerns: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169" t="30543" r="25025" b="11738"/>
          <a:stretch/>
        </p:blipFill>
        <p:spPr>
          <a:xfrm>
            <a:off x="355600" y="2343151"/>
            <a:ext cx="12365092" cy="670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06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Expectations: Writing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680" y="592161"/>
            <a:ext cx="11800650" cy="6521216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 smtClean="0"/>
              <a:t>To reach the Early Learning Goal</a:t>
            </a:r>
            <a:r>
              <a:rPr lang="en-GB" dirty="0" smtClean="0"/>
              <a:t>: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4157" t="24359" r="36922" b="26311"/>
          <a:stretch/>
        </p:blipFill>
        <p:spPr>
          <a:xfrm>
            <a:off x="7596454" y="2263799"/>
            <a:ext cx="4747785" cy="69594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9722" t="39257" r="26214" b="39513"/>
          <a:stretch/>
        </p:blipFill>
        <p:spPr>
          <a:xfrm>
            <a:off x="355600" y="3171104"/>
            <a:ext cx="6858340" cy="185782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7436" y="2263798"/>
            <a:ext cx="7140023" cy="6521216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991"/>
          </a:p>
        </p:txBody>
      </p:sp>
      <p:sp>
        <p:nvSpPr>
          <p:cNvPr id="7" name="Rectangle 6"/>
          <p:cNvSpPr/>
          <p:nvPr/>
        </p:nvSpPr>
        <p:spPr>
          <a:xfrm>
            <a:off x="7543705" y="2263797"/>
            <a:ext cx="4945033" cy="6959498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991"/>
          </a:p>
        </p:txBody>
      </p:sp>
    </p:spTree>
    <p:extLst>
      <p:ext uri="{BB962C8B-B14F-4D97-AF65-F5344CB8AC3E}">
        <p14:creationId xmlns:p14="http://schemas.microsoft.com/office/powerpoint/2010/main" val="113403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Expectations: Reading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35" y="2263798"/>
            <a:ext cx="11800650" cy="652121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reach the Early Learning Goal: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67436" y="2263798"/>
            <a:ext cx="7140023" cy="6521216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991"/>
          </a:p>
        </p:txBody>
      </p:sp>
      <p:sp>
        <p:nvSpPr>
          <p:cNvPr id="7" name="Rectangle 6"/>
          <p:cNvSpPr/>
          <p:nvPr/>
        </p:nvSpPr>
        <p:spPr>
          <a:xfrm>
            <a:off x="7543705" y="2301164"/>
            <a:ext cx="4945033" cy="64838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991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9362" t="52728" r="26575" b="28521"/>
          <a:stretch/>
        </p:blipFill>
        <p:spPr>
          <a:xfrm>
            <a:off x="330282" y="3065364"/>
            <a:ext cx="6887647" cy="16824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33825" t="28720" r="47212" b="39137"/>
          <a:stretch/>
        </p:blipFill>
        <p:spPr>
          <a:xfrm>
            <a:off x="7687567" y="2497746"/>
            <a:ext cx="4657310" cy="4438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4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Expectations: Maths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412" y="2977848"/>
            <a:ext cx="11800650" cy="652121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5800" dirty="0" smtClean="0"/>
              <a:t>To reach the Early Learning Goal: </a:t>
            </a:r>
          </a:p>
          <a:p>
            <a:pPr marL="0" indent="0">
              <a:buNone/>
            </a:pPr>
            <a:r>
              <a:rPr lang="en-GB" dirty="0" smtClean="0"/>
              <a:t>Number: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Shape, space and measure: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67436" y="2263798"/>
            <a:ext cx="7140023" cy="6521216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991"/>
          </a:p>
        </p:txBody>
      </p:sp>
      <p:sp>
        <p:nvSpPr>
          <p:cNvPr id="7" name="Rectangle 6"/>
          <p:cNvSpPr/>
          <p:nvPr/>
        </p:nvSpPr>
        <p:spPr>
          <a:xfrm>
            <a:off x="7543705" y="2301164"/>
            <a:ext cx="4945033" cy="64838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991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809" t="45387" r="26632" b="35792"/>
          <a:stretch/>
        </p:blipFill>
        <p:spPr>
          <a:xfrm>
            <a:off x="355412" y="3429519"/>
            <a:ext cx="6764068" cy="16432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9586" t="26163" r="26586" b="51904"/>
          <a:stretch/>
        </p:blipFill>
        <p:spPr>
          <a:xfrm>
            <a:off x="417718" y="5543089"/>
            <a:ext cx="6793311" cy="19113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34717" t="28727" r="45984" b="24504"/>
          <a:stretch/>
        </p:blipFill>
        <p:spPr>
          <a:xfrm>
            <a:off x="7699668" y="2483018"/>
            <a:ext cx="4456394" cy="6071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00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 … 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2485814"/>
            <a:ext cx="12293600" cy="6299200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GB" sz="3600" dirty="0" smtClean="0"/>
              <a:t>We are happy to answer any questions…</a:t>
            </a:r>
            <a:endParaRPr lang="en-GB" sz="3600" dirty="0"/>
          </a:p>
          <a:p>
            <a:pPr marL="0" indent="0">
              <a:spcBef>
                <a:spcPts val="600"/>
              </a:spcBef>
              <a:buNone/>
            </a:pPr>
            <a:endParaRPr lang="en-GB" sz="3600" dirty="0" smtClean="0"/>
          </a:p>
          <a:p>
            <a:pPr marL="0" indent="0">
              <a:spcBef>
                <a:spcPts val="600"/>
              </a:spcBef>
              <a:buNone/>
            </a:pPr>
            <a:endParaRPr lang="en-GB" sz="3600" dirty="0" smtClean="0"/>
          </a:p>
          <a:p>
            <a:pPr marL="0" indent="0">
              <a:spcBef>
                <a:spcPts val="600"/>
              </a:spcBef>
              <a:buNone/>
            </a:pPr>
            <a:endParaRPr lang="en-GB" sz="3600" dirty="0" smtClean="0"/>
          </a:p>
          <a:p>
            <a:pPr marL="0" indent="0">
              <a:spcBef>
                <a:spcPts val="600"/>
              </a:spcBef>
              <a:buNone/>
            </a:pPr>
            <a:endParaRPr lang="en-GB" sz="3600" dirty="0" smtClean="0"/>
          </a:p>
          <a:p>
            <a:pPr marL="0" indent="0">
              <a:spcBef>
                <a:spcPts val="600"/>
              </a:spcBef>
              <a:buNone/>
            </a:pPr>
            <a:endParaRPr lang="en-GB" sz="3600" dirty="0" smtClean="0"/>
          </a:p>
          <a:p>
            <a:pPr marL="0" indent="0">
              <a:spcBef>
                <a:spcPts val="600"/>
              </a:spcBef>
              <a:buNone/>
            </a:pPr>
            <a:r>
              <a:rPr lang="en-GB" sz="3600" dirty="0" smtClean="0"/>
              <a:t>Or you could always drop us an email: </a:t>
            </a:r>
            <a:endParaRPr lang="en-GB" sz="3600" dirty="0"/>
          </a:p>
          <a:p>
            <a:pPr marL="0" indent="0">
              <a:spcBef>
                <a:spcPts val="600"/>
              </a:spcBef>
              <a:buNone/>
            </a:pPr>
            <a:r>
              <a:rPr lang="en-GB" sz="3600" dirty="0" smtClean="0"/>
              <a:t>galiaj@rockliffemanor.greenwich.sch.uk – </a:t>
            </a:r>
            <a:r>
              <a:rPr lang="en-GB" sz="3600" dirty="0" smtClean="0"/>
              <a:t>Key Stage 1 </a:t>
            </a:r>
            <a:r>
              <a:rPr lang="en-GB" sz="3600" dirty="0"/>
              <a:t>L</a:t>
            </a:r>
            <a:r>
              <a:rPr lang="en-GB" sz="3600" dirty="0" smtClean="0"/>
              <a:t>ead</a:t>
            </a:r>
            <a:endParaRPr lang="en-GB" sz="3600" dirty="0" smtClean="0"/>
          </a:p>
          <a:p>
            <a:pPr marL="0" indent="0">
              <a:spcBef>
                <a:spcPts val="600"/>
              </a:spcBef>
              <a:buNone/>
            </a:pPr>
            <a:r>
              <a:rPr lang="en-GB" sz="3600" dirty="0" smtClean="0">
                <a:hlinkClick r:id="rId2"/>
              </a:rPr>
              <a:t>mharrachsingh@rockliffemanor.greenwich.sch.uk</a:t>
            </a:r>
            <a:r>
              <a:rPr lang="en-GB" sz="3600" dirty="0" smtClean="0"/>
              <a:t> – </a:t>
            </a:r>
            <a:r>
              <a:rPr lang="en-GB" sz="3600" dirty="0" smtClean="0"/>
              <a:t>Reception teacher </a:t>
            </a:r>
            <a:endParaRPr lang="en-GB" sz="3600" dirty="0" smtClean="0"/>
          </a:p>
        </p:txBody>
      </p:sp>
      <p:pic>
        <p:nvPicPr>
          <p:cNvPr id="4" name="Picture 12" descr="http://allenkleinedeters.files.wordpress.com/2011/11/questions4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74837" y="2862432"/>
            <a:ext cx="4159474" cy="2772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8079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owroom">
  <a:themeElements>
    <a:clrScheme name="Showroom">
      <a:dk1>
        <a:srgbClr val="535353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howroom">
  <a:themeElements>
    <a:clrScheme name="Showroom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4763</TotalTime>
  <Words>613</Words>
  <Application>Microsoft Office PowerPoint</Application>
  <PresentationFormat>Custom</PresentationFormat>
  <Paragraphs>74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Helvetica Neue</vt:lpstr>
      <vt:lpstr>Helvetica</vt:lpstr>
      <vt:lpstr>Gill Sans</vt:lpstr>
      <vt:lpstr>Showroom</vt:lpstr>
      <vt:lpstr>PowerPoint Presentation</vt:lpstr>
      <vt:lpstr>Session Aims </vt:lpstr>
      <vt:lpstr>What is ‘school readiness’? </vt:lpstr>
      <vt:lpstr>EYFS Curriculum </vt:lpstr>
      <vt:lpstr>National Curriculum </vt:lpstr>
      <vt:lpstr>Differences between Reception  and Year 1  </vt:lpstr>
      <vt:lpstr>PowerPoint Presentation</vt:lpstr>
      <vt:lpstr>How we prepare the children for Transition </vt:lpstr>
      <vt:lpstr>PowerPoint Presentation</vt:lpstr>
      <vt:lpstr>How you can help support the transition: </vt:lpstr>
      <vt:lpstr>Parental concerns: </vt:lpstr>
      <vt:lpstr>Children’s concerns:</vt:lpstr>
      <vt:lpstr>Expectations: Writing </vt:lpstr>
      <vt:lpstr>Expectations: Reading  </vt:lpstr>
      <vt:lpstr>Expectations: Maths </vt:lpstr>
      <vt:lpstr>Any Questions … 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Genta Aliaj</dc:creator>
  <cp:lastModifiedBy>Genta Aliaj</cp:lastModifiedBy>
  <cp:revision>37</cp:revision>
  <dcterms:modified xsi:type="dcterms:W3CDTF">2022-07-05T06:27:50Z</dcterms:modified>
</cp:coreProperties>
</file>